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96" r:id="rId3"/>
    <p:sldId id="257" r:id="rId4"/>
    <p:sldId id="287" r:id="rId5"/>
    <p:sldId id="288" r:id="rId6"/>
    <p:sldId id="291" r:id="rId7"/>
    <p:sldId id="286" r:id="rId8"/>
    <p:sldId id="293" r:id="rId9"/>
    <p:sldId id="294" r:id="rId10"/>
    <p:sldId id="295" r:id="rId1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6086144198263718E-2"/>
          <c:y val="1.7795006855463175E-2"/>
          <c:w val="0.94186769426412964"/>
          <c:h val="0.9094175322305408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мастер-класс</c:v>
                </c:pt>
                <c:pt idx="1">
                  <c:v>круглый стол</c:v>
                </c:pt>
                <c:pt idx="2">
                  <c:v>дискуссия</c:v>
                </c:pt>
                <c:pt idx="3">
                  <c:v>деловая игра</c:v>
                </c:pt>
                <c:pt idx="4">
                  <c:v>семинар-практикум</c:v>
                </c:pt>
                <c:pt idx="5">
                  <c:v>родительская гостиная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56</c:v>
                </c:pt>
                <c:pt idx="1">
                  <c:v>31</c:v>
                </c:pt>
                <c:pt idx="2">
                  <c:v>25</c:v>
                </c:pt>
                <c:pt idx="3">
                  <c:v>6</c:v>
                </c:pt>
                <c:pt idx="4">
                  <c:v>18</c:v>
                </c:pt>
                <c:pt idx="5">
                  <c:v>31</c:v>
                </c:pt>
              </c:numCache>
            </c:numRef>
          </c:val>
        </c:ser>
        <c:axId val="108204416"/>
        <c:axId val="108540288"/>
      </c:barChart>
      <c:catAx>
        <c:axId val="108204416"/>
        <c:scaling>
          <c:orientation val="minMax"/>
        </c:scaling>
        <c:axPos val="b"/>
        <c:tickLblPos val="nextTo"/>
        <c:crossAx val="108540288"/>
        <c:crosses val="autoZero"/>
        <c:auto val="1"/>
        <c:lblAlgn val="ctr"/>
        <c:lblOffset val="100"/>
      </c:catAx>
      <c:valAx>
        <c:axId val="108540288"/>
        <c:scaling>
          <c:orientation val="minMax"/>
        </c:scaling>
        <c:axPos val="l"/>
        <c:majorGridlines/>
        <c:numFmt formatCode="General" sourceLinked="1"/>
        <c:tickLblPos val="nextTo"/>
        <c:crossAx val="108204416"/>
        <c:crosses val="autoZero"/>
        <c:crossBetween val="between"/>
      </c:valAx>
    </c:plotArea>
    <c:plotVisOnly val="1"/>
    <c:dispBlanksAs val="gap"/>
  </c:chart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5386207088101429E-2"/>
          <c:y val="2.4059602810599556E-2"/>
          <c:w val="0.9397146459035417"/>
          <c:h val="0.8423063856522160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Как организовать досуг ребёнка из подручных средств</c:v>
                </c:pt>
                <c:pt idx="1">
                  <c:v>Надо ли учить ребёнка играть</c:v>
                </c:pt>
                <c:pt idx="2">
                  <c:v>Как помочь ребёнку стать самостоятельным</c:v>
                </c:pt>
                <c:pt idx="3">
                  <c:v>Игры в дороге</c:v>
                </c:pt>
                <c:pt idx="4">
                  <c:v>Как справиться с капризами ребёнка</c:v>
                </c:pt>
                <c:pt idx="5">
                  <c:v>Как развивать эмоциональный интеллект у ребёнка</c:v>
                </c:pt>
                <c:pt idx="6">
                  <c:v>Особенности воспитания детей с НОДА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31</c:v>
                </c:pt>
                <c:pt idx="1">
                  <c:v>6</c:v>
                </c:pt>
                <c:pt idx="2">
                  <c:v>68</c:v>
                </c:pt>
                <c:pt idx="3">
                  <c:v>25</c:v>
                </c:pt>
                <c:pt idx="4">
                  <c:v>43</c:v>
                </c:pt>
                <c:pt idx="5">
                  <c:v>50</c:v>
                </c:pt>
                <c:pt idx="6">
                  <c:v>31</c:v>
                </c:pt>
              </c:numCache>
            </c:numRef>
          </c:val>
        </c:ser>
        <c:axId val="75198848"/>
        <c:axId val="97399936"/>
      </c:barChart>
      <c:catAx>
        <c:axId val="75198848"/>
        <c:scaling>
          <c:orientation val="minMax"/>
        </c:scaling>
        <c:axPos val="b"/>
        <c:tickLblPos val="nextTo"/>
        <c:crossAx val="97399936"/>
        <c:crosses val="autoZero"/>
        <c:auto val="1"/>
        <c:lblAlgn val="ctr"/>
        <c:lblOffset val="100"/>
      </c:catAx>
      <c:valAx>
        <c:axId val="97399936"/>
        <c:scaling>
          <c:orientation val="minMax"/>
        </c:scaling>
        <c:axPos val="l"/>
        <c:majorGridlines/>
        <c:numFmt formatCode="General" sourceLinked="1"/>
        <c:tickLblPos val="nextTo"/>
        <c:crossAx val="75198848"/>
        <c:crosses val="autoZero"/>
        <c:crossBetween val="between"/>
      </c:valAx>
    </c:plotArea>
    <c:plotVisOnly val="1"/>
    <c:dispBlanksAs val="gap"/>
  </c:chart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0.07143</cdr:x>
      <cdr:y>0</cdr:y>
    </cdr:from>
    <cdr:to>
      <cdr:x>0.18481</cdr:x>
      <cdr:y>0.18039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6064" y="-145639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56%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0.25893</cdr:x>
      <cdr:y>0.43177</cdr:y>
    </cdr:from>
    <cdr:to>
      <cdr:x>0.37231</cdr:x>
      <cdr:y>0.61216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88232" y="218862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0.24107</cdr:x>
      <cdr:y>0.38915</cdr:y>
    </cdr:from>
    <cdr:to>
      <cdr:x>0.35445</cdr:x>
      <cdr:y>0.56955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44216" y="197260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31%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0.39286</cdr:x>
      <cdr:y>0.47439</cdr:y>
    </cdr:from>
    <cdr:to>
      <cdr:x>0.50624</cdr:x>
      <cdr:y>0.65478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168352" y="240465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25%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0.55357</cdr:x>
      <cdr:y>0.77271</cdr:y>
    </cdr:from>
    <cdr:to>
      <cdr:x>0.66695</cdr:x>
      <cdr:y>0.9531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464496" y="391682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6%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0.70536</cdr:x>
      <cdr:y>0.58803</cdr:y>
    </cdr:from>
    <cdr:to>
      <cdr:x>0.81874</cdr:x>
      <cdr:y>0.76843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688632" y="298071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18%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0.86607</cdr:x>
      <cdr:y>0.38915</cdr:y>
    </cdr:from>
    <cdr:to>
      <cdr:x>0.97945</cdr:x>
      <cdr:y>0.56955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6984776" y="197260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31%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0.22609</cdr:x>
      <cdr:y>0.76623</cdr:y>
    </cdr:from>
    <cdr:to>
      <cdr:x>0.33651</cdr:x>
      <cdr:y>0.93115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72208" y="424847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6%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0.35652</cdr:x>
      <cdr:y>0.09091</cdr:y>
    </cdr:from>
    <cdr:to>
      <cdr:x>0.46694</cdr:x>
      <cdr:y>0.25583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952328" y="50405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68%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0.49565</cdr:x>
      <cdr:y>0.56561</cdr:y>
    </cdr:from>
    <cdr:to>
      <cdr:x>0.60607</cdr:x>
      <cdr:y>0.73053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104456" y="313609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25%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0.62609</cdr:x>
      <cdr:y>0.36755</cdr:y>
    </cdr:from>
    <cdr:to>
      <cdr:x>0.73651</cdr:x>
      <cdr:y>0.53247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184576" y="203792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43%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0.75914</cdr:x>
      <cdr:y>0.28571</cdr:y>
    </cdr:from>
    <cdr:to>
      <cdr:x>0.86957</cdr:x>
      <cdr:y>0.45063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6286400" y="158417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50%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0.88696</cdr:x>
      <cdr:y>0.48609</cdr:y>
    </cdr:from>
    <cdr:to>
      <cdr:x>0.99738</cdr:x>
      <cdr:y>0.65101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7344816" y="269518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31%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31CBA43C-5662-4C48-AB18-732ADE2FAC55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A6E666F-3BC0-4BCC-B53E-CB327ABD9A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2365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C3229-16E2-43DD-A5B3-D0F960468C46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438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B58C0-29D8-499D-A5F2-CADAFEF2A9EE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8372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25C9F-FE14-4CC2-843C-5159118FD99E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612587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FBA9-8C74-42BF-AB30-E3A6EFCA2BCD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9820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D8-4B37-44B7-A544-6D02B05E3099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382998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BBB1-9B8C-4FA2-8FA4-4035A8AC392F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8821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8509-1B16-4469-8FC9-8B6624675E53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8141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B616D-EA76-4F59-937E-7E9D79871B84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7739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54E5B-0119-42E8-89D6-C8E61F524C35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3052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FCEF6-1AE5-422A-9657-E4F85A998321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1117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0B1CB-42E4-4BBB-B980-9ED748C6C631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3138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5F77-28D1-4CF2-859A-41845F4E84ED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7105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A958-4D75-4E74-B48B-8BACEEA82471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7896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AB33F-3663-4BA9-B4E3-5DF420A09C76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8313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DC8AD-C4C6-4B98-9FD1-9F7895639D88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2220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8656-D944-41A2-8AA3-5AF95F7502C9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3194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91BE8-BA4B-4B6F-81B9-774C6DE30AF2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45A3A93-D48B-47C6-A757-774FC15F3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733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428605"/>
            <a:ext cx="6248735" cy="857256"/>
          </a:xfrm>
        </p:spPr>
        <p:txBody>
          <a:bodyPr anchor="t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«Школа-интернат № 4 г. Челябинска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психолого-педагогического сопровождения семьи ребёнка с РАС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условиях дошкольного отделения МБОУ «Школа-интернат № 4 г. Челябинска»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5357818" y="5286388"/>
            <a:ext cx="3357586" cy="1143008"/>
          </a:xfrm>
        </p:spPr>
        <p:txBody>
          <a:bodyPr/>
          <a:lstStyle/>
          <a:p>
            <a:pPr algn="l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Глубокова Елена Александровна педагог-психолог ДО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904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428605"/>
            <a:ext cx="6248735" cy="857256"/>
          </a:xfrm>
        </p:spPr>
        <p:txBody>
          <a:bodyPr anchor="t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«Школа-интернат № 4 г. Челябинска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психолого-педагогического сопровождения семьи ребёнка с РАС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условиях дошкольного отделения МБОУ «Школа-интернат № 4 г. Челябинска»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5357818" y="5286388"/>
            <a:ext cx="3357586" cy="1143008"/>
          </a:xfrm>
        </p:spPr>
        <p:txBody>
          <a:bodyPr/>
          <a:lstStyle/>
          <a:p>
            <a:pPr algn="l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Глубокова Елена Александровна педагог-психолог ДО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904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76672"/>
            <a:ext cx="8066856" cy="100811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«Школа-интернат № 4 г. Челябинска»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Дошкольное отделение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220072" y="1556792"/>
            <a:ext cx="3240360" cy="24482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групп полного дня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группа кратковременного пребывания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60 воспитанников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lh3.googleusercontent.com/oZ-k1sO57Xkr0RMHS7FH5QIvfIKAjj57daWq1RjWweH5Cqq22kMg0M3vmdY5QrUe0bNXMRmixOLtyBhfEfYixLEiU14fVt4R3Vpl_pSbKiWC1xoAbjxxSlvFtNi7HG8e8rBuz3NM=w1000-h562-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248472" cy="2387642"/>
          </a:xfrm>
          <a:prstGeom prst="rect">
            <a:avLst/>
          </a:prstGeom>
          <a:noFill/>
        </p:spPr>
      </p:pic>
      <p:pic>
        <p:nvPicPr>
          <p:cNvPr id="1030" name="Picture 6" descr="https://lh3.googleusercontent.com/hMDxqxXayNOl6G0ml_kCbTouOwhlnYUJU_Fw3f3IbVq9J80Gd0iib8NATS06Pz15DCb9VdQShFI6f7LB4pZKQsw4fpXJENe4i69_lu6-tjESR9OOnlp-rXEpBWE6YujLSlmvYFP0=w1000-h562-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77072"/>
            <a:ext cx="4320480" cy="2572126"/>
          </a:xfrm>
          <a:prstGeom prst="rect">
            <a:avLst/>
          </a:prstGeom>
          <a:noFill/>
        </p:spPr>
      </p:pic>
      <p:pic>
        <p:nvPicPr>
          <p:cNvPr id="1032" name="Picture 8" descr="https://lh3.googleusercontent.com/2f9zbx35wy_4Hn8t0WbLeiTXptgM4msBwlAerPICaJ6Rfv3McXdChbQWRmixabLm9-HWsFM4Gg859awOF5gndJyEwpr8L6bt8iyjUWXaDm39O0SjbTxYyDTyf3D8rQyZPoDC2TZJ=w1000-h562-n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77072"/>
            <a:ext cx="3843843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412776"/>
            <a:ext cx="6643734" cy="2232248"/>
          </a:xfrm>
        </p:spPr>
        <p:txBody>
          <a:bodyPr anchor="t"/>
          <a:lstStyle/>
          <a:p>
            <a:pPr algn="l"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детей с расстройствами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спектра: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детей  посещают группы полного дня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ребёнок – группу кратковременного пребывания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ребёнок с сопровождением родителей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ребёнка без сопровождения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 детей от 4 до 7 лет.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571480"/>
            <a:ext cx="55007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«Школа-интернат № 4 г. Челябинска»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Дошкольное отделение</a:t>
            </a:r>
            <a:endParaRPr lang="ru-RU" sz="2000" dirty="0"/>
          </a:p>
        </p:txBody>
      </p:sp>
      <p:pic>
        <p:nvPicPr>
          <p:cNvPr id="9" name="Picture 6" descr="https://lh3.googleusercontent.com/wX_vETLhds0OYJ7Vomokzt-aQyf-nv613BjbZML-YLgVkpEy5_nXpSMbFVbGeOv_Kv8rxKtA-szN1j0Gyn2pFfU-c3B1f6d1xn-4JzVoBHjmpHIOuaZn8oj9wYGiQbRWsr0dBr1Hsg=w317-h562-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068960"/>
            <a:ext cx="2267744" cy="3585817"/>
          </a:xfrm>
          <a:prstGeom prst="rect">
            <a:avLst/>
          </a:prstGeom>
          <a:noFill/>
        </p:spPr>
      </p:pic>
      <p:pic>
        <p:nvPicPr>
          <p:cNvPr id="10" name="Picture 10" descr="https://lh3.googleusercontent.com/vaMUT7Q-u9pZ3M0N4zk8WaHfck05eymVeF_tTE69EC5QIk4w1TmhGJH5GBxvsTMYLFaOUO0Sw83UcK4t5SM9NUP3ZoGrYEqzYNFi7IZGiuhrwJdvZY0kXaS-_GzJmvn-YxZFRshS-w=w1000-h562-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341282"/>
            <a:ext cx="3888432" cy="23715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4750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571480"/>
            <a:ext cx="6605607" cy="64294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особенности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детей с РАС, 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препятствующие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 социальной адаптации и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нахождению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среде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сверстников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928802"/>
            <a:ext cx="7143800" cy="371477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выраженные трудности социально-эмоционального взаимодействия;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трудности организации собственной деятельности и поведения, поведенческие нарушения, выраженные в разной степени;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выраженная неравномерность и специфика развития психических функций, специфика развития познавательной деятельности в целом;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трудности в установлении продуктивного взаимодействия с окружающими;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необходимость в специально организованном образовательном пространстве, использовании специальных приемов и методов при обучении и психолого-педагогическом сопровождении детей с РАС.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428604"/>
            <a:ext cx="6347714" cy="214314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Установление взаимодействия с семьёй воспитанника с РАС является основополагающим  этапом организации психолого-педагогического сопровождения и начинается с самого первого момента  - поступления ребенка в ДО.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Беседа с родителями: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отношение родителей к особенностям ребёнка,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готовность родителей к взаимодействию с педагогическим коллективом,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знакомство с опытом родителей.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340768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&quot;фото психолого-медико педагогический консилиум доу&quot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6768752" cy="432521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598" y="357166"/>
            <a:ext cx="6698705" cy="105561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Психолого-медико-педагогический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консилиум ДО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57232"/>
            <a:ext cx="7560840" cy="78581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Родительский клуб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643050"/>
            <a:ext cx="6347714" cy="164307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семинары-практикумы,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родительские гостиные,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мастер-классы,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групповые консультации.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3A93-D48B-47C6-A757-774FC15F3585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1027" name="Picture 3" descr="C:\Users\маг\Documents\Downloads\IMG_20200316_0919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71058" y="11715808"/>
            <a:ext cx="6756118" cy="1000132"/>
          </a:xfrm>
          <a:prstGeom prst="rect">
            <a:avLst/>
          </a:prstGeom>
          <a:noFill/>
        </p:spPr>
      </p:pic>
      <p:pic>
        <p:nvPicPr>
          <p:cNvPr id="8" name="Picture 3" descr="C:\Users\маг\Documents\Downloads\IMG_20200316_0919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0112" y="11715808"/>
            <a:ext cx="6756118" cy="1000132"/>
          </a:xfrm>
          <a:prstGeom prst="rect">
            <a:avLst/>
          </a:prstGeom>
          <a:noFill/>
        </p:spPr>
      </p:pic>
      <p:pic>
        <p:nvPicPr>
          <p:cNvPr id="1028" name="Picture 4" descr="C:\Users\маг\Desktop\IMG_20200316_0919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7" y="3428999"/>
            <a:ext cx="3357587" cy="2518190"/>
          </a:xfrm>
          <a:prstGeom prst="rect">
            <a:avLst/>
          </a:prstGeom>
          <a:noFill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440834"/>
            <a:ext cx="3143272" cy="2504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1103822156"/>
              </p:ext>
            </p:extLst>
          </p:nvPr>
        </p:nvGraphicFramePr>
        <p:xfrm>
          <a:off x="467544" y="1456395"/>
          <a:ext cx="8064896" cy="5068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5576" y="71399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28600" algn="ctr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800" b="1" u="sng" dirty="0">
                <a:latin typeface="Times New Roman"/>
                <a:ea typeface="Times New Roman"/>
              </a:rPr>
              <a:t>Результаты </a:t>
            </a:r>
            <a:r>
              <a:rPr lang="ru-RU" sz="2800" b="1" u="sng" dirty="0" smtClean="0">
                <a:latin typeface="Times New Roman"/>
                <a:ea typeface="Times New Roman"/>
              </a:rPr>
              <a:t>анкетирования родителей:</a:t>
            </a:r>
            <a:r>
              <a:rPr lang="en-US" sz="900" u="sng" dirty="0" smtClean="0">
                <a:latin typeface="Times New Roman"/>
                <a:ea typeface="Times New Roman"/>
              </a:rPr>
              <a:t> </a:t>
            </a:r>
            <a:endParaRPr lang="ru-RU" sz="2800" u="sng" dirty="0">
              <a:latin typeface="Times New Roman"/>
              <a:ea typeface="Times New Roman"/>
            </a:endParaRPr>
          </a:p>
          <a:p>
            <a:pPr indent="-228600" algn="ctr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Какие формы работы Вам интересны?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1148825622"/>
              </p:ext>
            </p:extLst>
          </p:nvPr>
        </p:nvGraphicFramePr>
        <p:xfrm>
          <a:off x="323528" y="764705"/>
          <a:ext cx="828092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43608" y="188640"/>
            <a:ext cx="6480720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342900"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Какие темы Вам интересны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?</a:t>
            </a:r>
            <a:endParaRPr lang="ru-RU" sz="2800" dirty="0">
              <a:latin typeface="Calibri"/>
              <a:ea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53321" y="351697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31%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474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3026</TotalTime>
  <Words>198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 МБОУ «Школа-интернат № 4 г. Челябинска»     Особенности психолого-педагогического сопровождения семьи ребёнка с РАС в условиях дошкольного отделения МБОУ «Школа-интернат № 4 г. Челябинска»                                                                                                       </vt:lpstr>
      <vt:lpstr>МБОУ «Школа-интернат № 4 г. Челябинска» Дошкольное отделение</vt:lpstr>
      <vt:lpstr>6 детей с расстройствами аутистического спектра: 5 детей  посещают группы полного дня  1 ребёнок – группу кратковременного пребывания  1 ребёнок с сопровождением родителей 4 ребёнка без сопровождения Возраст детей от 4 до 7 лет.            </vt:lpstr>
      <vt:lpstr>Основные особенности детей с РАС,  препятствующие их социальной адаптации и нахождению в среде сверстников </vt:lpstr>
      <vt:lpstr>Установление взаимодействия с семьёй воспитанника с РАС является основополагающим  этапом организации психолого-педагогического сопровождения и начинается с самого первого момента  - поступления ребенка в ДО.   Беседа с родителями: - отношение родителей к особенностям ребёнка,  - готовность родителей к взаимодействию с педагогическим коллективом,  - знакомство с опытом родителей.   </vt:lpstr>
      <vt:lpstr>Психолого-медико-педагогический консилиум ДО</vt:lpstr>
      <vt:lpstr>Родительский клуб</vt:lpstr>
      <vt:lpstr>Слайд 8</vt:lpstr>
      <vt:lpstr>Слайд 9</vt:lpstr>
      <vt:lpstr> МБОУ «Школа-интернат № 4 г. Челябинска»     Особенности психолого-педагогического сопровождения семьи ребёнка с РАС в условиях дошкольного отделения МБОУ «Школа-интернат № 4 г. Челябинска»                                                                                                     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Ресурсный центр</dc:title>
  <dc:creator>user</dc:creator>
  <cp:lastModifiedBy>Елена</cp:lastModifiedBy>
  <cp:revision>211</cp:revision>
  <cp:lastPrinted>2018-10-16T04:03:39Z</cp:lastPrinted>
  <dcterms:created xsi:type="dcterms:W3CDTF">2017-08-27T17:48:02Z</dcterms:created>
  <dcterms:modified xsi:type="dcterms:W3CDTF">2020-04-10T08:40:54Z</dcterms:modified>
</cp:coreProperties>
</file>